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0" r:id="rId1"/>
  </p:sldMasterIdLst>
  <p:notesMasterIdLst>
    <p:notesMasterId r:id="rId10"/>
  </p:notesMasterIdLst>
  <p:handoutMasterIdLst>
    <p:handoutMasterId r:id="rId11"/>
  </p:handoutMasterIdLst>
  <p:sldIdLst>
    <p:sldId id="871" r:id="rId2"/>
    <p:sldId id="792" r:id="rId3"/>
    <p:sldId id="805" r:id="rId4"/>
    <p:sldId id="847" r:id="rId5"/>
    <p:sldId id="793" r:id="rId6"/>
    <p:sldId id="848" r:id="rId7"/>
    <p:sldId id="806" r:id="rId8"/>
    <p:sldId id="80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scaleToFitPaper="1"/>
  <p:clrMru>
    <a:srgbClr val="FFFFD5"/>
    <a:srgbClr val="FF99FF"/>
    <a:srgbClr val="FFFFCC"/>
    <a:srgbClr val="66CCFF"/>
    <a:srgbClr val="FF3300"/>
    <a:srgbClr val="FF0066"/>
    <a:srgbClr val="5F5F5F"/>
    <a:srgbClr val="91280B"/>
    <a:srgbClr val="BE34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21" autoAdjust="0"/>
    <p:restoredTop sz="86386" autoAdjust="0"/>
  </p:normalViewPr>
  <p:slideViewPr>
    <p:cSldViewPr>
      <p:cViewPr varScale="1">
        <p:scale>
          <a:sx n="97" d="100"/>
          <a:sy n="97" d="100"/>
        </p:scale>
        <p:origin x="724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2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3DFEAE5-D8E1-4839-9712-6666D1936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91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3738"/>
            <a:ext cx="4529138" cy="3397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21175"/>
            <a:ext cx="50292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0FF5AC3-0825-464F-8226-E04F22636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605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Bookman"/>
              <a:ea typeface="Osak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34BD4-3874-4E29-8629-68FCF59B7A82}" type="slidenum">
              <a:rPr lang="en-US" smtClean="0">
                <a:cs typeface="Arial" charset="0"/>
              </a:rPr>
              <a:pPr/>
              <a:t>2</a:t>
            </a:fld>
            <a:endParaRPr lang="en-US" dirty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34BD4-3874-4E29-8629-68FCF59B7A82}" type="slidenum">
              <a:rPr lang="en-US" smtClean="0">
                <a:cs typeface="Arial" charset="0"/>
              </a:rPr>
              <a:pPr/>
              <a:t>3</a:t>
            </a:fld>
            <a:endParaRPr lang="en-US" dirty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56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5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43F2B7-7D80-444F-AD9A-4DD1D1531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58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7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43F2B7-7D80-444F-AD9A-4DD1D1531717}" type="slidenum">
              <a:rPr lang="en-US" smtClean="0">
                <a:cs typeface="Arial" charset="0"/>
              </a:rPr>
              <a:pPr/>
              <a:t>8</a:t>
            </a:fld>
            <a:endParaRPr lang="en-US" dirty="0"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6973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973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FA8E1-D30B-422D-AD42-E1A21B3AB1F8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6A56F-1E7C-4C66-8DEB-519C59F7F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C9883-B1C2-48FD-B79B-1E0C484E4470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70D50-6233-4A51-A49B-DD2E02B9F9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3271-3437-436A-B5E5-A1E45BB4D32A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E0F15-7FDA-47D9-B101-FDCE35D56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0E01D-6901-45FF-8E75-103F9B9EE73A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31CEE-AD9E-45E2-B6C7-8634B12B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B543E-753B-4783-B725-407D9532EDB3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68832-C841-4F26-8661-F0C780CB1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A8647-B29C-483C-A506-E71BE45AC214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93EEB-BDA0-4460-BAC9-6A0A9DE8D8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32A2-2314-41CE-9A71-EC989BC1157C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611FA0-03AF-4A9B-B581-4FED23E95F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02E46-0452-4480-9798-84A9621AD11D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F5C47-19B2-4F33-A6D3-FA0F95CABD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D503E-6EAA-4DCB-AF23-1AD824CB4E45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57F01-7670-4D72-B57E-00D0C6485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8F341-ED55-4725-B17A-D5E8E1516225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0BE61-F04D-42D8-9652-430B1039E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4DEB3-777B-43BE-9D24-C47587962B91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FA69-F30B-4B1B-9AA5-F93EC330AC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963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  <p:sp>
          <p:nvSpPr>
            <p:cNvPr id="6963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 dirty="0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98A1C9D1-1B7D-45D8-9642-18C7BAC442DD}" type="datetime1">
              <a:rPr lang="en-US"/>
              <a:pPr>
                <a:defRPr/>
              </a:pPr>
              <a:t>7/29/2024</a:t>
            </a:fld>
            <a:endParaRPr lang="en-US" dirty="0"/>
          </a:p>
        </p:txBody>
      </p:sp>
      <p:sp>
        <p:nvSpPr>
          <p:cNvPr id="69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1D1F49-5940-4892-991E-D5290BEF4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B0997-23C2-4D7D-A607-3241F650475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980728"/>
            <a:ext cx="8839200" cy="838200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zh-CN" altLang="en-US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圣经阐述：如何解释和应用圣经</a:t>
            </a:r>
            <a: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- 5</a:t>
            </a:r>
            <a:br>
              <a:rPr lang="en-US" altLang="zh-CN" sz="4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</a:br>
            <a:endParaRPr lang="en-US" altLang="zh-CN" sz="4400" dirty="0">
              <a:solidFill>
                <a:srgbClr val="FFC000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5733256"/>
            <a:ext cx="8001000" cy="914333"/>
          </a:xfrm>
        </p:spPr>
        <p:txBody>
          <a:bodyPr lIns="90487" tIns="44450" rIns="90487" bIns="44450"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Pastor Iho Tree (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崔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谊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厚牧师</a:t>
            </a:r>
            <a:r>
              <a:rPr lang="en-US" altLang="zh-TW" sz="2800" dirty="0">
                <a:ea typeface="PMingLiU" pitchFamily="18" charset="-120"/>
              </a:rPr>
              <a:t>), PCA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>
                <a:ea typeface="PMingLiU" pitchFamily="18" charset="-120"/>
              </a:rPr>
              <a:t>7-7-2024</a:t>
            </a:r>
          </a:p>
        </p:txBody>
      </p:sp>
    </p:spTree>
    <p:extLst>
      <p:ext uri="{BB962C8B-B14F-4D97-AF65-F5344CB8AC3E}">
        <p14:creationId xmlns:p14="http://schemas.microsoft.com/office/powerpoint/2010/main" val="26773064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989E7E-716C-4F54-BC40-C2FC47B85FC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C81459A-E93F-4ED5-A170-922F53A93BF5}" type="slidenum">
              <a:rPr lang="en-US" sz="1200">
                <a:latin typeface="+mn-lt"/>
                <a:cs typeface="+mn-cs"/>
              </a:rPr>
              <a:pPr algn="r">
                <a:defRPr/>
              </a:pPr>
              <a:t>2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57158" y="152400"/>
            <a:ext cx="8643998" cy="561956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圣经阐述中的关键术语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80534" y="954643"/>
            <a:ext cx="8892988" cy="569386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启示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(Revelation)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：上帝通过圣经向人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揭示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（显明）的内容（即圣经的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内容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“content”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</a:rPr>
              <a:t>). </a:t>
            </a:r>
            <a:endParaRPr lang="en-US" sz="2600" dirty="0"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默示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(Inspiration)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：上帝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感动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圣经作者写下原始圣经文本的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过程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“process”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。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解释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(Interpretation)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：我们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有系统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地 </a:t>
            </a:r>
            <a:r>
              <a:rPr lang="en-US" altLang="zh-CN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(systematically)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解释圣经含义的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过程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。 即使是非基督徒也可以解释圣经。</a:t>
            </a:r>
            <a:endParaRPr lang="en-US" altLang="zh-CN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亮光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</a:t>
            </a: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或</a:t>
            </a:r>
            <a:r>
              <a:rPr lang="ja-JP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光照</a:t>
            </a:r>
            <a:r>
              <a:rPr lang="en-US" altLang="ja-JP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(Illumination)</a:t>
            </a: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 基督徒接受圣经并把圣经</a:t>
            </a:r>
            <a:r>
              <a:rPr lang="zh-CN" altLang="en-US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运用 </a:t>
            </a:r>
            <a:r>
              <a:rPr lang="en-US" altLang="zh-CN" sz="26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“apply” 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到生活中的能力。 这是圣灵的工作。 </a:t>
            </a:r>
            <a:endParaRPr lang="en-US" altLang="zh-CN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803275" lvl="1" indent="-346075" eaLnBrk="0" hangingPunct="0">
              <a:buFontTx/>
              <a:buChar char="•"/>
            </a:pPr>
            <a:r>
              <a:rPr lang="zh-TW" altLang="en-US" sz="2600" dirty="0">
                <a:latin typeface="+mj-lt"/>
                <a:ea typeface="DFKai-SB" panose="03000509000000000000" pitchFamily="65" charset="-120"/>
              </a:rPr>
              <a:t>林前 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2:11-12 “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</a:rPr>
              <a:t>除了在人里面的灵，谁能知道人的事呢？同样，除了　神的灵，也没有人知道　神的事。我们所领受的，不是这世界的灵，而是从　神来的灵，使我们能知道　神开恩赐给我们的事。</a:t>
            </a:r>
            <a:r>
              <a:rPr lang="en-US" sz="2600" dirty="0">
                <a:latin typeface="+mj-lt"/>
                <a:ea typeface="DFKai-SB" panose="03000509000000000000" pitchFamily="65" charset="-120"/>
              </a:rPr>
              <a:t>” 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buFontTx/>
              <a:buChar char="•"/>
            </a:pPr>
            <a:r>
              <a:rPr lang="zh-CN" altLang="en-US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应用 </a:t>
            </a:r>
            <a:r>
              <a:rPr lang="en-US" altLang="zh-CN" sz="26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(Application)</a:t>
            </a:r>
            <a:r>
              <a:rPr lang="zh-CN" altLang="en-US" sz="2600" dirty="0">
                <a:latin typeface="+mj-lt"/>
                <a:ea typeface="DFKai-SB" panose="03000509000000000000" pitchFamily="65" charset="-120"/>
                <a:cs typeface="Times New Roman" pitchFamily="18" charset="0"/>
              </a:rPr>
              <a:t>： 如何在日常生活和事工中运用圣经。</a:t>
            </a:r>
            <a:endParaRPr lang="en-US" altLang="zh-TW" sz="2600" dirty="0"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32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989E7E-716C-4F54-BC40-C2FC47B85FC8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CC81459A-E93F-4ED5-A170-922F53A93BF5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5802" y="339928"/>
            <a:ext cx="8640763" cy="53975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圣经阐述的含义</a:t>
            </a:r>
            <a:endParaRPr lang="en-US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55802" y="1105335"/>
            <a:ext cx="8684444" cy="54164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现今没有更多的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启示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圣经已经写完了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 。</a:t>
            </a: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只有圣灵 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光照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我们，在我们寻求理解和应用圣经时给我们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亮光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洞察力</a:t>
            </a:r>
            <a:r>
              <a:rPr lang="en-US" altLang="zh-CN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.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</a:t>
            </a:r>
            <a:endParaRPr lang="en-US" altLang="ja-JP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我们必须努力学习如何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解释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和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应用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圣经。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endParaRPr lang="en-US" sz="2800" dirty="0">
              <a:latin typeface="+mj-lt"/>
              <a:ea typeface="DFKai-SB" panose="03000509000000000000" pitchFamily="65" charset="-120"/>
            </a:endParaRP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单是因为我们里面有圣灵，</a:t>
            </a:r>
            <a:r>
              <a:rPr lang="zh-CN" altLang="en-US" sz="2800" u="sng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并不能保证</a:t>
            </a:r>
            <a:r>
              <a:rPr lang="zh-CN" altLang="en-US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我们一定能正确的解释或应用圣经 </a:t>
            </a:r>
            <a:r>
              <a:rPr lang="en-US" altLang="zh-CN" sz="28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  <a:cs typeface="Times New Roman" pitchFamily="18" charset="0"/>
              </a:rPr>
              <a:t>!!!</a:t>
            </a: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endParaRPr lang="en-US" altLang="zh-TW" sz="2800" dirty="0">
              <a:solidFill>
                <a:srgbClr val="FFC000"/>
              </a:solidFill>
              <a:latin typeface="+mj-lt"/>
              <a:ea typeface="DFKai-SB" panose="03000509000000000000" pitchFamily="65" charset="-120"/>
              <a:cs typeface="Times New Roman" pitchFamily="18" charset="0"/>
            </a:endParaRPr>
          </a:p>
          <a:p>
            <a:pPr marL="346075" indent="-346075" eaLnBrk="0" hangingPunct="0">
              <a:lnSpc>
                <a:spcPts val="3800"/>
              </a:lnSpc>
              <a:buFontTx/>
              <a:buChar char="•"/>
            </a:pP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你应当</a:t>
            </a: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竭力</a:t>
            </a: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在　神面前作一个蒙称许、无愧的工人，正确地讲解真理的道。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” (</a:t>
            </a:r>
            <a:r>
              <a:rPr lang="zh-TW" altLang="en-US" sz="2800" dirty="0">
                <a:latin typeface="+mj-lt"/>
                <a:ea typeface="DFKai-SB" panose="03000509000000000000" pitchFamily="65" charset="-120"/>
              </a:rPr>
              <a:t>提后 </a:t>
            </a:r>
            <a:r>
              <a:rPr lang="en-US" altLang="zh-CN" sz="2800" dirty="0">
                <a:latin typeface="+mj-lt"/>
                <a:ea typeface="DFKai-SB" panose="03000509000000000000" pitchFamily="65" charset="-120"/>
              </a:rPr>
              <a:t>2:15) .  </a:t>
            </a:r>
            <a:r>
              <a:rPr lang="zh-CN" altLang="en-US" sz="2800" dirty="0">
                <a:solidFill>
                  <a:srgbClr val="FFFF00"/>
                </a:solidFill>
                <a:ea typeface="DFKai-SB" panose="03000509000000000000" pitchFamily="65" charset="-120"/>
              </a:rPr>
              <a:t>竭力 </a:t>
            </a:r>
            <a:r>
              <a:rPr lang="en-US" altLang="zh-CN" sz="2800" dirty="0">
                <a:solidFill>
                  <a:srgbClr val="FFFF00"/>
                </a:solidFill>
                <a:ea typeface="DFKai-SB" panose="03000509000000000000" pitchFamily="65" charset="-120"/>
              </a:rPr>
              <a:t>- </a:t>
            </a:r>
            <a:r>
              <a:rPr lang="zh-TW" altLang="en-US" sz="2800" dirty="0">
                <a:solidFill>
                  <a:srgbClr val="FFFF00"/>
                </a:solidFill>
                <a:ea typeface="DFKai-SB" panose="03000509000000000000" pitchFamily="65" charset="-120"/>
              </a:rPr>
              <a:t>需要作很多的工作</a:t>
            </a:r>
            <a:r>
              <a:rPr lang="en-US" altLang="zh-TW" sz="2800" dirty="0">
                <a:solidFill>
                  <a:srgbClr val="FFFF00"/>
                </a:solidFill>
                <a:ea typeface="DFKai-SB" panose="03000509000000000000" pitchFamily="65" charset="-120"/>
              </a:rPr>
              <a:t>. 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114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3825852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307" y="1196752"/>
            <a:ext cx="8783873" cy="5526398"/>
          </a:xfrm>
        </p:spPr>
        <p:txBody>
          <a:bodyPr lIns="92075" tIns="46038" rIns="92075" bIns="46038"/>
          <a:lstStyle/>
          <a:p>
            <a:pPr marL="457200" indent="-400050" algn="l" eaLnBrk="1" hangingPunct="1">
              <a:lnSpc>
                <a:spcPts val="3000"/>
              </a:lnSpc>
              <a:buFont typeface="+mj-lt"/>
              <a:buAutoNum type="arabicPeriod"/>
            </a:pPr>
            <a:r>
              <a:rPr lang="zh-CN" altLang="en-US" sz="2400" u="sng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正确的方法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：找出圣经作者的本意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想要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表达的的意图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注释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(exegesis)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挖</a:t>
            </a:r>
            <a:r>
              <a:rPr lang="zh-CN" altLang="en-US" sz="2400" dirty="0">
                <a:solidFill>
                  <a:srgbClr val="FFC000"/>
                </a:solidFill>
                <a:ea typeface="DFKai-SB" panose="03000509000000000000" pitchFamily="65" charset="-120"/>
              </a:rPr>
              <a:t>出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一段经文的含义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. 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endParaRPr lang="en-US" sz="1400" dirty="0">
              <a:latin typeface="+mj-lt"/>
              <a:ea typeface="DFKai-SB" panose="03000509000000000000" pitchFamily="65" charset="-120"/>
            </a:endParaRPr>
          </a:p>
          <a:p>
            <a:pPr marL="457200" indent="-457200" algn="l" eaLnBrk="1" hangingPunct="1">
              <a:lnSpc>
                <a:spcPts val="3000"/>
              </a:lnSpc>
              <a:buFont typeface="+mj-lt"/>
              <a:buAutoNum type="arabicPeriod" startAt="2"/>
            </a:pPr>
            <a:r>
              <a:rPr lang="zh-CN" altLang="en-US" sz="2400" u="sng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错误的方法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：将我们自己的观点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想法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偏见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读入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带入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肆意诠释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(eisegesis)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：将自己的想法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/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观点等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读入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圣经。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提醒：后现代的人有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将自己的观点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“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读入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”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圣经的自然倾向！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肆意诠释的例子：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你们当进窄门，因为引到灭亡的门是宽的，路是大的，进去的人也多；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但引到生命的门是窄的，路是小的，找着的人也少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太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7:13-14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有人说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: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“宽门是指三自教会，窄门是指家庭教会。”</a:t>
            </a:r>
          </a:p>
          <a:p>
            <a:pPr marL="800100" indent="-342900" algn="l" eaLnBrk="1" hangingPunct="1">
              <a:lnSpc>
                <a:spcPts val="3000"/>
              </a:lnSpc>
              <a:buFont typeface="Wingdings" pitchFamily="2" charset="2"/>
              <a:buChar char="q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耶稣试图将这一信息传达给他当时的听众是不可能的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!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古代以色列没有家庭教会，也没有三自教会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!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91417" y="144456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解释圣经的正确和错误的方法</a:t>
            </a:r>
            <a:endParaRPr lang="en-US" altLang="zh-TW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193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2AF39-1EEF-40EB-B8F4-2E77BD076C3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B8CA056-9B12-4FD7-84B8-AD2EB78F88D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8366" y="1556792"/>
            <a:ext cx="8785100" cy="5148808"/>
          </a:xfrm>
        </p:spPr>
        <p:txBody>
          <a:bodyPr lIns="92075" tIns="46038" rIns="92075" bIns="46038"/>
          <a:lstStyle/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解释圣经的定义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解释圣经的圣经根据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翻译本之间的区别 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如果我们能读圣经，为什么我们需要学习如何解释圣经？</a:t>
            </a:r>
            <a:endParaRPr lang="en-US" altLang="zh-CN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解释圣经的步骤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解释圣经中使用的特别术语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解释圣经的正确和错误的方法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学习解释圣经的最终目的</a:t>
            </a:r>
            <a:endParaRPr lang="en-US" altLang="zh-TW" sz="28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285750" indent="-285750" algn="l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zh-CN" altLang="en-US" sz="2800" dirty="0">
                <a:latin typeface="+mj-lt"/>
                <a:ea typeface="DFKai-SB" panose="03000509000000000000" pitchFamily="65" charset="-120"/>
              </a:rPr>
              <a:t>解释圣经的资质</a:t>
            </a:r>
            <a:endParaRPr lang="en-US" altLang="zh-TW" sz="28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2703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CC"/>
              </a:buClr>
              <a:defRPr/>
            </a:pP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课程引言</a:t>
            </a:r>
            <a:r>
              <a:rPr lang="en-US" altLang="zh-CN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大纲</a:t>
            </a:r>
          </a:p>
        </p:txBody>
      </p:sp>
    </p:spTree>
    <p:extLst>
      <p:ext uri="{BB962C8B-B14F-4D97-AF65-F5344CB8AC3E}">
        <p14:creationId xmlns:p14="http://schemas.microsoft.com/office/powerpoint/2010/main" val="409549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56" y="908720"/>
            <a:ext cx="8563535" cy="5688632"/>
          </a:xfrm>
        </p:spPr>
        <p:txBody>
          <a:bodyPr lIns="92075" tIns="46038" rIns="92075" bIns="46038"/>
          <a:lstStyle/>
          <a:p>
            <a:pPr marL="57150" algn="l" eaLnBrk="1" hangingPunct="1">
              <a:lnSpc>
                <a:spcPts val="3000"/>
              </a:lnSpc>
            </a:pP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提后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3:16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全部圣经都是　神所默示的，在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教训、责备、矫正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公义的训练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各方面，都是有益的，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为要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使属　神的人装备好，可以完成各样的善工。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  </a:t>
            </a: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457200" indent="-400050" algn="l" eaLnBrk="1" hangingPunct="1">
              <a:lnSpc>
                <a:spcPts val="3000"/>
              </a:lnSpc>
            </a:pPr>
            <a:r>
              <a:rPr 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1	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更新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(transformation)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不仅仅是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知识 </a:t>
            </a:r>
            <a:r>
              <a:rPr lang="en-US" altLang="zh-CN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(information)</a:t>
            </a:r>
            <a:r>
              <a:rPr lang="en-US" altLang="zh-TW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-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教训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责备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矫正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公义的训练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都告诉我们，上帝把他的话语赐给我们的目的是要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更新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罗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12:2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借着心意的更新而改变过来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，而不是让我们在周五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查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经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班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中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举行一个大型的讨论会。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(</a:t>
            </a:r>
            <a:r>
              <a:rPr lang="zh-TW" altLang="en-US" sz="2400" dirty="0">
                <a:ea typeface="DFKai-SB" panose="03000509000000000000" pitchFamily="65" charset="-120"/>
              </a:rPr>
              <a:t>例</a:t>
            </a:r>
            <a:r>
              <a:rPr lang="en-US" altLang="zh-TW" sz="2400" dirty="0">
                <a:ea typeface="DFKai-SB" panose="03000509000000000000" pitchFamily="65" charset="-120"/>
              </a:rPr>
              <a:t>: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我在 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Virginia </a:t>
            </a:r>
            <a:r>
              <a:rPr lang="en-US" altLang="zh-CN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Tech 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查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经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班</a:t>
            </a:r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中的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经历。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) </a:t>
            </a:r>
          </a:p>
          <a:p>
            <a:pPr marL="457200" indent="-400050" algn="l" eaLnBrk="1" hangingPunct="1">
              <a:lnSpc>
                <a:spcPts val="3000"/>
              </a:lnSpc>
            </a:pP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2.  	</a:t>
            </a:r>
            <a:r>
              <a:rPr lang="zh-TW" altLang="en-US" sz="2400" dirty="0">
                <a:latin typeface="+mj-lt"/>
                <a:ea typeface="DFKai-SB" panose="03000509000000000000" pitchFamily="65" charset="-120"/>
              </a:rPr>
              <a:t>雅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1:22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你们应该作行道的人，不要单作听道的人，自己欺骗自己；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23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因为人若只作听道的人，不作行道的人，他就像一个人对着镜子看自己本来的面貌，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24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看过走开以后，马上就忘记自己的样子。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25 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唯有详细察看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那使人自由的全备的律法，并且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时常遵守的人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，他不是听了就忘记，而是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实行出来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，就必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因自己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所作的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蒙福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03237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学习解释圣经的最终目的</a:t>
            </a:r>
            <a:r>
              <a:rPr lang="en-US" altLang="zh-CN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-1</a:t>
            </a:r>
            <a:endParaRPr lang="en-US" altLang="zh-TW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eaLnBrk="1" hangingPunct="1">
              <a:lnSpc>
                <a:spcPct val="800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6362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2AF39-1EEF-40EB-B8F4-2E77BD076C3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Rectangle 14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B8CA056-9B12-4FD7-84B8-AD2EB78F88D4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928671"/>
            <a:ext cx="8750206" cy="5740690"/>
          </a:xfrm>
        </p:spPr>
        <p:txBody>
          <a:bodyPr lIns="92075" tIns="46038" rIns="92075" bIns="46038"/>
          <a:lstStyle/>
          <a:p>
            <a:pPr marL="57150" algn="l" eaLnBrk="1" hangingPunct="1">
              <a:lnSpc>
                <a:spcPts val="3000"/>
              </a:lnSpc>
            </a:pPr>
            <a:r>
              <a:rPr lang="zh-TW" altLang="en-US" sz="2400" dirty="0">
                <a:ea typeface="DFKai-SB" panose="03000509000000000000" pitchFamily="65" charset="-120"/>
              </a:rPr>
              <a:t>提后 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3:16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全部圣经都是　神所默示的，在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教训、责备、矫正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公义的训练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各方面，都是有益的，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17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为要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使属　神的人装备好，可以完成各样的善工。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”   </a:t>
            </a:r>
          </a:p>
          <a:p>
            <a:pPr marL="57150" algn="l" eaLnBrk="1" hangingPunct="1">
              <a:lnSpc>
                <a:spcPts val="3000"/>
              </a:lnSpc>
            </a:pPr>
            <a:endParaRPr lang="en-US" sz="2400" dirty="0">
              <a:solidFill>
                <a:srgbClr val="FFFF00"/>
              </a:solidFill>
              <a:latin typeface="+mj-lt"/>
              <a:ea typeface="DFKai-SB" panose="03000509000000000000" pitchFamily="65" charset="-120"/>
            </a:endParaRPr>
          </a:p>
          <a:p>
            <a:pPr marL="571500" indent="-514350" algn="l" eaLnBrk="1" hangingPunct="1">
              <a:lnSpc>
                <a:spcPts val="3000"/>
              </a:lnSpc>
              <a:buFont typeface="+mj-lt"/>
              <a:buAutoNum type="arabicPeriod" startAt="2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为要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使属　神的人装备好，可以完成各样的善工</a:t>
            </a:r>
            <a:r>
              <a:rPr lang="zh-TW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914400" indent="-338138" algn="l" eaLnBrk="1" hangingPunct="1">
              <a:lnSpc>
                <a:spcPts val="3000"/>
              </a:lnSpc>
            </a:pP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弗</a:t>
            </a:r>
            <a:r>
              <a:rPr lang="en-US" altLang="zh-TW" sz="2400" dirty="0">
                <a:latin typeface="+mj-lt"/>
                <a:ea typeface="DFKai-SB" panose="03000509000000000000" pitchFamily="65" charset="-120"/>
              </a:rPr>
              <a:t> 2:8 “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你们得救是靠着恩典，借着信心。这不是出于自己，而是　神所赐的；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9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这也不是出于行为，免得有人自夸。</a:t>
            </a:r>
            <a:r>
              <a:rPr lang="en-US" altLang="zh-CN" sz="2400" dirty="0">
                <a:latin typeface="+mj-lt"/>
                <a:ea typeface="DFKai-SB" panose="03000509000000000000" pitchFamily="65" charset="-120"/>
              </a:rPr>
              <a:t>10 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我们原是　神所作成的，是在基督耶稣里创造的，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为的是要我们行各样的善事，就是　神</a:t>
            </a:r>
            <a:r>
              <a:rPr lang="zh-CN" altLang="en-US" sz="2400" u="sng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预先所安排的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。</a:t>
            </a:r>
            <a:r>
              <a:rPr lang="en-US" sz="2400" dirty="0">
                <a:latin typeface="+mj-lt"/>
                <a:ea typeface="DFKai-SB" panose="03000509000000000000" pitchFamily="65" charset="-120"/>
              </a:rPr>
              <a:t>”</a:t>
            </a:r>
          </a:p>
          <a:p>
            <a:pPr marL="806450" indent="-287338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我们每个人在 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上帝的救赎计划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中都</a:t>
            </a:r>
            <a:r>
              <a:rPr lang="zh-CN" altLang="en-US" sz="2400" dirty="0">
                <a:solidFill>
                  <a:srgbClr val="FFFF00"/>
                </a:solidFill>
                <a:ea typeface="DFKai-SB" panose="03000509000000000000" pitchFamily="65" charset="-120"/>
              </a:rPr>
              <a:t>可以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发挥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各人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的作用，这是神在创世之前为我们预备的。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  <a:p>
            <a:pPr marL="806450" indent="-287338" algn="l" eaLnBrk="1" hangingPunct="1">
              <a:lnSpc>
                <a:spcPts val="3000"/>
              </a:lnSpc>
              <a:buFont typeface="Arial" pitchFamily="34" charset="0"/>
              <a:buChar char="•"/>
            </a:pP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拣选的目的是为了让我们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参与上帝的救赎计划</a:t>
            </a:r>
            <a:r>
              <a:rPr lang="en-US" altLang="zh-CN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TW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与神同工</a:t>
            </a:r>
            <a:r>
              <a:rPr lang="en-US" altLang="zh-TW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, </a:t>
            </a:r>
            <a:r>
              <a:rPr lang="zh-CN" altLang="en-US" sz="2400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就像历代的众圣徒一样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！ （救赎是各</a:t>
            </a:r>
            <a:r>
              <a:rPr lang="zh-CN" altLang="en-US" sz="2400" dirty="0">
                <a:solidFill>
                  <a:srgbClr val="FFFF00"/>
                </a:solidFill>
                <a:latin typeface="+mj-lt"/>
                <a:ea typeface="DFKai-SB" panose="03000509000000000000" pitchFamily="65" charset="-120"/>
              </a:rPr>
              <a:t>途径</a:t>
            </a:r>
            <a:r>
              <a:rPr lang="zh-CN" altLang="en-US" sz="2400" dirty="0">
                <a:latin typeface="+mj-lt"/>
                <a:ea typeface="DFKai-SB" panose="03000509000000000000" pitchFamily="65" charset="-120"/>
              </a:rPr>
              <a:t>！）</a:t>
            </a:r>
            <a:endParaRPr lang="en-US" sz="24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88955" y="152400"/>
            <a:ext cx="8640763" cy="487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zh-CN" altLang="en-US" dirty="0">
                <a:solidFill>
                  <a:srgbClr val="FFFF00"/>
                </a:solidFill>
                <a:ea typeface="TSC UKai M TT" pitchFamily="49" charset="-122"/>
              </a:rPr>
              <a:t>学习解释圣经的最终目的</a:t>
            </a:r>
            <a:r>
              <a:rPr lang="en-US" altLang="zh-CN" dirty="0">
                <a:solidFill>
                  <a:srgbClr val="FFFF00"/>
                </a:solidFill>
                <a:ea typeface="TSC UKai M TT" pitchFamily="49" charset="-122"/>
              </a:rPr>
              <a:t>-2</a:t>
            </a:r>
          </a:p>
        </p:txBody>
      </p:sp>
    </p:spTree>
    <p:extLst>
      <p:ext uri="{BB962C8B-B14F-4D97-AF65-F5344CB8AC3E}">
        <p14:creationId xmlns:p14="http://schemas.microsoft.com/office/powerpoint/2010/main" val="156379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30678</TotalTime>
  <Words>1117</Words>
  <Application>Microsoft Office PowerPoint</Application>
  <PresentationFormat>On-screen Show (4:3)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Bookman</vt:lpstr>
      <vt:lpstr>DFKai-SB</vt:lpstr>
      <vt:lpstr>PMingLiU</vt:lpstr>
      <vt:lpstr>TSC UKai M TT</vt:lpstr>
      <vt:lpstr>Arial</vt:lpstr>
      <vt:lpstr>Times New Roman</vt:lpstr>
      <vt:lpstr>Wingdings</vt:lpstr>
      <vt:lpstr>Orbit</vt:lpstr>
      <vt:lpstr>圣经阐述：如何解释和应用圣经- 5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Bible Exposition</dc:title>
  <dc:creator>dell</dc:creator>
  <cp:lastModifiedBy>Iho Tree</cp:lastModifiedBy>
  <cp:revision>1471</cp:revision>
  <dcterms:created xsi:type="dcterms:W3CDTF">1998-11-23T20:04:09Z</dcterms:created>
  <dcterms:modified xsi:type="dcterms:W3CDTF">2024-07-30T00:01:51Z</dcterms:modified>
</cp:coreProperties>
</file>